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66" r:id="rId2"/>
  </p:sldMasterIdLst>
  <p:notesMasterIdLst>
    <p:notesMasterId r:id="rId22"/>
  </p:notesMasterIdLst>
  <p:sldIdLst>
    <p:sldId id="364" r:id="rId3"/>
    <p:sldId id="285" r:id="rId4"/>
    <p:sldId id="370" r:id="rId5"/>
    <p:sldId id="349" r:id="rId6"/>
    <p:sldId id="369" r:id="rId7"/>
    <p:sldId id="365" r:id="rId8"/>
    <p:sldId id="371" r:id="rId9"/>
    <p:sldId id="373" r:id="rId10"/>
    <p:sldId id="366" r:id="rId11"/>
    <p:sldId id="375" r:id="rId12"/>
    <p:sldId id="367" r:id="rId13"/>
    <p:sldId id="377" r:id="rId14"/>
    <p:sldId id="368" r:id="rId15"/>
    <p:sldId id="376" r:id="rId16"/>
    <p:sldId id="374" r:id="rId17"/>
    <p:sldId id="372" r:id="rId18"/>
    <p:sldId id="379" r:id="rId19"/>
    <p:sldId id="378" r:id="rId20"/>
    <p:sldId id="363" r:id="rId21"/>
  </p:sldIdLst>
  <p:sldSz cx="9144000" cy="6858000" type="screen4x3"/>
  <p:notesSz cx="6858000" cy="92662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92">
          <p15:clr>
            <a:srgbClr val="A4A3A4"/>
          </p15:clr>
        </p15:guide>
        <p15:guide id="2" pos="2880">
          <p15:clr>
            <a:srgbClr val="A4A3A4"/>
          </p15:clr>
        </p15:guide>
      </p15:sldGuideLst>
    </p:ext>
    <p:ext uri="{2D200454-40CA-4A62-9FC3-DE9A4176ACB9}">
      <p15:notesGuideLst xmlns:p15="http://schemas.microsoft.com/office/powerpoint/2012/main">
        <p15:guide id="1" orient="horz" pos="291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40" autoAdjust="0"/>
  </p:normalViewPr>
  <p:slideViewPr>
    <p:cSldViewPr showGuides="1">
      <p:cViewPr varScale="1">
        <p:scale>
          <a:sx n="84" d="100"/>
          <a:sy n="84" d="100"/>
        </p:scale>
        <p:origin x="696" y="84"/>
      </p:cViewPr>
      <p:guideLst>
        <p:guide orient="horz" pos="1392"/>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75" d="100"/>
          <a:sy n="75" d="100"/>
        </p:scale>
        <p:origin x="-1638" y="84"/>
      </p:cViewPr>
      <p:guideLst>
        <p:guide orient="horz" pos="291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71ED69C-1992-44A0-BC7C-D10D9C8624ED}" type="datetimeFigureOut">
              <a:rPr lang="en-US"/>
              <a:pPr>
                <a:defRPr/>
              </a:pPr>
              <a:t>12/15/2014</a:t>
            </a:fld>
            <a:endParaRPr lang="en-US"/>
          </a:p>
        </p:txBody>
      </p:sp>
      <p:sp>
        <p:nvSpPr>
          <p:cNvPr id="4" name="Slide Image Placeholder 3"/>
          <p:cNvSpPr>
            <a:spLocks noGrp="1" noRot="1" noChangeAspect="1"/>
          </p:cNvSpPr>
          <p:nvPr>
            <p:ph type="sldImg" idx="2"/>
          </p:nvPr>
        </p:nvSpPr>
        <p:spPr>
          <a:xfrm>
            <a:off x="2270125" y="671513"/>
            <a:ext cx="2316163" cy="17367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2957513"/>
            <a:ext cx="5486400" cy="56134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E9B225C-D36D-4E41-BB6A-7CF47BD1E6D1}" type="slidenum">
              <a:rPr lang="en-US"/>
              <a:pPr>
                <a:defRPr/>
              </a:pPr>
              <a:t>‹#›</a:t>
            </a:fld>
            <a:endParaRPr lang="en-US"/>
          </a:p>
        </p:txBody>
      </p:sp>
    </p:spTree>
    <p:extLst>
      <p:ext uri="{BB962C8B-B14F-4D97-AF65-F5344CB8AC3E}">
        <p14:creationId xmlns:p14="http://schemas.microsoft.com/office/powerpoint/2010/main" val="3881596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7177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handout. </a:t>
            </a:r>
          </a:p>
          <a:p>
            <a:endParaRPr lang="en-US" dirty="0" smtClean="0"/>
          </a:p>
          <a:p>
            <a:r>
              <a:rPr lang="en-US" dirty="0" smtClean="0"/>
              <a:t>PDF available on Commissioner-bsa.org</a:t>
            </a:r>
            <a:r>
              <a:rPr lang="en-US" baseline="0" dirty="0" smtClean="0"/>
              <a:t> for download.</a:t>
            </a:r>
            <a:endParaRPr lang="en-US" dirty="0"/>
          </a:p>
        </p:txBody>
      </p:sp>
      <p:sp>
        <p:nvSpPr>
          <p:cNvPr id="4" name="Slide Number Placeholder 3"/>
          <p:cNvSpPr>
            <a:spLocks noGrp="1"/>
          </p:cNvSpPr>
          <p:nvPr>
            <p:ph type="sldNum" sz="quarter" idx="10"/>
          </p:nvPr>
        </p:nvSpPr>
        <p:spPr/>
        <p:txBody>
          <a:bodyPr/>
          <a:lstStyle/>
          <a:p>
            <a:pPr>
              <a:defRPr/>
            </a:pPr>
            <a:fld id="{5E9B225C-D36D-4E41-BB6A-7CF47BD1E6D1}" type="slidenum">
              <a:rPr lang="en-US" smtClean="0"/>
              <a:pPr>
                <a:defRPr/>
              </a:pPr>
              <a:t>10</a:t>
            </a:fld>
            <a:endParaRPr lang="en-US"/>
          </a:p>
        </p:txBody>
      </p:sp>
    </p:spTree>
    <p:extLst>
      <p:ext uri="{BB962C8B-B14F-4D97-AF65-F5344CB8AC3E}">
        <p14:creationId xmlns:p14="http://schemas.microsoft.com/office/powerpoint/2010/main" val="155968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Whether youth come into our programs from abusive households, are bullied in school, are exposed to explicit material in their community or online, or are sexually abused, even in Scouting, we must take immediate action. </a:t>
            </a:r>
          </a:p>
          <a:p>
            <a:endParaRPr lang="en-US" dirty="0" smtClean="0"/>
          </a:p>
          <a:p>
            <a:r>
              <a:rPr lang="en-US" dirty="0" smtClean="0"/>
              <a:t>You and the person bringing a suspected incident to your attention must immediately report to the authorities any good-faith suspicion or belief that any child is or has been physically or sexually abused, physically or emotionally neglected, exposed to any form of violence or threat, or exposed to any form of sexual exploitation, including the possession, manufacture, or distribution of child pornography; online solicitation; enticement; or showing of obscene material.</a:t>
            </a:r>
          </a:p>
          <a:p>
            <a:endParaRPr lang="en-US" dirty="0" smtClean="0"/>
          </a:p>
          <a:p>
            <a:r>
              <a:rPr lang="en-US" dirty="0" smtClean="0"/>
              <a:t>You and the person reporting must report the information immediately to the authorities for investigation. The BSA’s mandatory reporting policy on child abuse is clear—No person may abdicate this reporting responsibility to any other person.</a:t>
            </a:r>
          </a:p>
          <a:p>
            <a:endParaRPr lang="en-US" dirty="0" smtClean="0"/>
          </a:p>
          <a:p>
            <a:r>
              <a:rPr lang="en-US" i="1" dirty="0" smtClean="0"/>
              <a:t>Notify your Scout executive of this report, or of any violation may take appropriate action for the safety of our Scouts, make appropriate notifications, and follow-up with investigating agencies.</a:t>
            </a:r>
          </a:p>
        </p:txBody>
      </p:sp>
    </p:spTree>
    <p:extLst>
      <p:ext uri="{BB962C8B-B14F-4D97-AF65-F5344CB8AC3E}">
        <p14:creationId xmlns:p14="http://schemas.microsoft.com/office/powerpoint/2010/main" val="223438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baseline="0" dirty="0" smtClean="0">
                <a:solidFill>
                  <a:schemeClr val="tx1"/>
                </a:solidFill>
                <a:latin typeface="+mn-lt"/>
                <a:ea typeface="+mn-ea"/>
                <a:cs typeface="+mn-cs"/>
              </a:rPr>
              <a:t>What basic information needs to be included in the report to the Scout executive and to law enforcement? </a:t>
            </a:r>
            <a:endParaRPr lang="en-US" i="1" dirty="0" smtClean="0"/>
          </a:p>
        </p:txBody>
      </p:sp>
    </p:spTree>
    <p:extLst>
      <p:ext uri="{BB962C8B-B14F-4D97-AF65-F5344CB8AC3E}">
        <p14:creationId xmlns:p14="http://schemas.microsoft.com/office/powerpoint/2010/main" val="116654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3200" dirty="0" smtClean="0"/>
              <a:t>On line training Sessions</a:t>
            </a:r>
          </a:p>
          <a:p>
            <a:pPr lvl="1"/>
            <a:r>
              <a:rPr lang="en-US" sz="2800" dirty="0" smtClean="0"/>
              <a:t>Two levels. (Scouts</a:t>
            </a:r>
            <a:r>
              <a:rPr lang="en-US" sz="2800" baseline="0" dirty="0" smtClean="0"/>
              <a:t> &amp; Venturing)</a:t>
            </a:r>
            <a:endParaRPr lang="en-US" sz="2800" dirty="0" smtClean="0"/>
          </a:p>
          <a:p>
            <a:r>
              <a:rPr lang="en-US" sz="3200" dirty="0" smtClean="0"/>
              <a:t>Videos</a:t>
            </a:r>
          </a:p>
          <a:p>
            <a:pPr lvl="1"/>
            <a:r>
              <a:rPr lang="en-US" sz="2800" dirty="0" smtClean="0"/>
              <a:t>Time to Tell</a:t>
            </a:r>
          </a:p>
          <a:p>
            <a:pPr lvl="1"/>
            <a:r>
              <a:rPr lang="en-US" sz="2800" dirty="0" smtClean="0"/>
              <a:t>It Happened To Me</a:t>
            </a:r>
          </a:p>
          <a:p>
            <a:pPr lvl="1"/>
            <a:r>
              <a:rPr lang="en-US" sz="2800" dirty="0" smtClean="0"/>
              <a:t>Personal Safety Awareness</a:t>
            </a:r>
          </a:p>
        </p:txBody>
      </p:sp>
    </p:spTree>
    <p:extLst>
      <p:ext uri="{BB962C8B-B14F-4D97-AF65-F5344CB8AC3E}">
        <p14:creationId xmlns:p14="http://schemas.microsoft.com/office/powerpoint/2010/main" val="155028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3200" dirty="0" smtClean="0"/>
              <a:t>Explain to unit adult leaders how a boy and his parents use the inserts in the front of the youth handbooks </a:t>
            </a:r>
          </a:p>
          <a:p>
            <a:r>
              <a:rPr lang="en-US" sz="3200" b="1" dirty="0" smtClean="0"/>
              <a:t>AND</a:t>
            </a:r>
            <a:r>
              <a:rPr lang="en-US" sz="3200" b="1" baseline="0" dirty="0" smtClean="0"/>
              <a:t> </a:t>
            </a:r>
            <a:r>
              <a:rPr lang="en-US" sz="3200" b="1" dirty="0" smtClean="0"/>
              <a:t>the importance of including a review of this material during the Scoutmaster conference when a boy joins the troop.</a:t>
            </a:r>
            <a:endParaRPr lang="en-US" sz="2800" b="1" dirty="0" smtClean="0"/>
          </a:p>
        </p:txBody>
      </p:sp>
    </p:spTree>
    <p:extLst>
      <p:ext uri="{BB962C8B-B14F-4D97-AF65-F5344CB8AC3E}">
        <p14:creationId xmlns:p14="http://schemas.microsoft.com/office/powerpoint/2010/main" val="2983495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Videos</a:t>
            </a:r>
            <a:r>
              <a:rPr lang="en-US" baseline="0" dirty="0" smtClean="0"/>
              <a:t> are constantly being updated.  </a:t>
            </a:r>
            <a:endParaRPr lang="en-US" baseline="0" smtClean="0"/>
          </a:p>
          <a:p>
            <a:r>
              <a:rPr lang="en-US" baseline="0" smtClean="0"/>
              <a:t>Make </a:t>
            </a:r>
            <a:r>
              <a:rPr lang="en-US" baseline="0" dirty="0" smtClean="0"/>
              <a:t>sure your units are using the </a:t>
            </a:r>
            <a:r>
              <a:rPr lang="en-US" baseline="0" smtClean="0"/>
              <a:t>latest version.</a:t>
            </a:r>
            <a:endParaRPr lang="en-US" dirty="0" smtClean="0"/>
          </a:p>
        </p:txBody>
      </p:sp>
    </p:spTree>
    <p:extLst>
      <p:ext uri="{BB962C8B-B14F-4D97-AF65-F5344CB8AC3E}">
        <p14:creationId xmlns:p14="http://schemas.microsoft.com/office/powerpoint/2010/main" val="317664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TEACH</a:t>
            </a:r>
            <a:r>
              <a:rPr lang="en-US" baseline="0" dirty="0" smtClean="0"/>
              <a:t> YOUR UNITS about the Cyber Chip</a:t>
            </a:r>
          </a:p>
          <a:p>
            <a:r>
              <a:rPr lang="en-US" sz="1400" b="1" dirty="0" smtClean="0"/>
              <a:t>The Cyber Chip joins the </a:t>
            </a:r>
            <a:r>
              <a:rPr lang="en-US" sz="1400" b="1" dirty="0" err="1" smtClean="0"/>
              <a:t>Totin</a:t>
            </a:r>
            <a:r>
              <a:rPr lang="en-US" sz="1400" b="1" dirty="0" smtClean="0"/>
              <a:t>’ Chip and Whittling Chip as important safety tools your Scouts should earn and carry with them</a:t>
            </a:r>
          </a:p>
          <a:p>
            <a:r>
              <a:rPr lang="en-US" sz="1400" b="1" dirty="0" smtClean="0"/>
              <a:t>http://www.scouting.org/CyberChip</a:t>
            </a:r>
          </a:p>
        </p:txBody>
      </p:sp>
    </p:spTree>
    <p:extLst>
      <p:ext uri="{BB962C8B-B14F-4D97-AF65-F5344CB8AC3E}">
        <p14:creationId xmlns:p14="http://schemas.microsoft.com/office/powerpoint/2010/main" val="13915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TEACH</a:t>
            </a:r>
            <a:r>
              <a:rPr lang="en-US" baseline="0" dirty="0" smtClean="0"/>
              <a:t> YOUR UNITS </a:t>
            </a:r>
            <a:r>
              <a:rPr lang="en-US" baseline="0" dirty="0" smtClean="0"/>
              <a:t>to be aware of bullying prevention!</a:t>
            </a:r>
            <a:endParaRPr lang="en-US" sz="1400" b="1" dirty="0" smtClean="0"/>
          </a:p>
        </p:txBody>
      </p:sp>
    </p:spTree>
    <p:extLst>
      <p:ext uri="{BB962C8B-B14F-4D97-AF65-F5344CB8AC3E}">
        <p14:creationId xmlns:p14="http://schemas.microsoft.com/office/powerpoint/2010/main" val="524218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endParaRPr lang="en-US" sz="1400" b="1" dirty="0" smtClean="0"/>
          </a:p>
        </p:txBody>
      </p:sp>
    </p:spTree>
    <p:extLst>
      <p:ext uri="{BB962C8B-B14F-4D97-AF65-F5344CB8AC3E}">
        <p14:creationId xmlns:p14="http://schemas.microsoft.com/office/powerpoint/2010/main" val="3267829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94787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2387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personal safety of all youth is of paramount importance to the Boy Scouts of America. Child abuse and neglect,</a:t>
            </a:r>
          </a:p>
          <a:p>
            <a:r>
              <a:rPr lang="en-US" dirty="0" smtClean="0"/>
              <a:t>whether in Scouting or in the community at large, affect everyone.</a:t>
            </a:r>
          </a:p>
          <a:p>
            <a:endParaRPr lang="en-US" dirty="0" smtClean="0"/>
          </a:p>
          <a:p>
            <a:r>
              <a:rPr lang="en-US" dirty="0" smtClean="0"/>
              <a:t>The BSA focuses on protecting youth through the implementation of comprehensive prevention policies, early detection of child abusers, and meaningful intervention to stop abuse and assist victims.</a:t>
            </a:r>
          </a:p>
          <a:p>
            <a:endParaRPr lang="en-US" dirty="0" smtClean="0"/>
          </a:p>
          <a:p>
            <a:r>
              <a:rPr lang="en-US" dirty="0" smtClean="0"/>
              <a:t>The BSA reminds us that Youth Protection Begins With You™. As a commissioner, you have a vital responsibility to implement and communicate the BSA’s Youth Protection policies.</a:t>
            </a:r>
            <a:endParaRPr lang="en-US" dirty="0"/>
          </a:p>
        </p:txBody>
      </p:sp>
      <p:sp>
        <p:nvSpPr>
          <p:cNvPr id="4" name="Slide Number Placeholder 3"/>
          <p:cNvSpPr>
            <a:spLocks noGrp="1"/>
          </p:cNvSpPr>
          <p:nvPr>
            <p:ph type="sldNum" sz="quarter" idx="10"/>
          </p:nvPr>
        </p:nvSpPr>
        <p:spPr/>
        <p:txBody>
          <a:bodyPr/>
          <a:lstStyle/>
          <a:p>
            <a:pPr>
              <a:defRPr/>
            </a:pPr>
            <a:fld id="{5E9B225C-D36D-4E41-BB6A-7CF47BD1E6D1}" type="slidenum">
              <a:rPr lang="en-US" smtClean="0"/>
              <a:pPr>
                <a:defRPr/>
              </a:pPr>
              <a:t>3</a:t>
            </a:fld>
            <a:endParaRPr lang="en-US"/>
          </a:p>
        </p:txBody>
      </p:sp>
    </p:spTree>
    <p:extLst>
      <p:ext uri="{BB962C8B-B14F-4D97-AF65-F5344CB8AC3E}">
        <p14:creationId xmlns:p14="http://schemas.microsoft.com/office/powerpoint/2010/main" val="25011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OVERVIEW of the Commissioner Role – will go into detail for</a:t>
            </a:r>
            <a:r>
              <a:rPr lang="en-US" baseline="0" dirty="0" smtClean="0"/>
              <a:t> each point on slides that follow.</a:t>
            </a:r>
            <a:endParaRPr lang="en-US" dirty="0" smtClean="0"/>
          </a:p>
        </p:txBody>
      </p:sp>
    </p:spTree>
    <p:extLst>
      <p:ext uri="{BB962C8B-B14F-4D97-AF65-F5344CB8AC3E}">
        <p14:creationId xmlns:p14="http://schemas.microsoft.com/office/powerpoint/2010/main" val="757286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OVERVIEW of the Commissioner Role – will go into detail for</a:t>
            </a:r>
            <a:r>
              <a:rPr lang="en-US" baseline="0" dirty="0" smtClean="0"/>
              <a:t> each point on slides that follow.</a:t>
            </a:r>
            <a:endParaRPr lang="en-US" dirty="0" smtClean="0"/>
          </a:p>
          <a:p>
            <a:endParaRPr lang="en-US" dirty="0" smtClean="0"/>
          </a:p>
        </p:txBody>
      </p:sp>
    </p:spTree>
    <p:extLst>
      <p:ext uri="{BB962C8B-B14F-4D97-AF65-F5344CB8AC3E}">
        <p14:creationId xmlns:p14="http://schemas.microsoft.com/office/powerpoint/2010/main" val="105613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600" b="1" dirty="0" smtClean="0"/>
              <a:t>REMEMBER: New leaders have 30 days to complete YPT!  </a:t>
            </a:r>
          </a:p>
          <a:p>
            <a:endParaRPr lang="en-US" dirty="0" smtClean="0"/>
          </a:p>
        </p:txBody>
      </p:sp>
    </p:spTree>
    <p:extLst>
      <p:ext uri="{BB962C8B-B14F-4D97-AF65-F5344CB8AC3E}">
        <p14:creationId xmlns:p14="http://schemas.microsoft.com/office/powerpoint/2010/main" val="1634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 registered</a:t>
            </a:r>
            <a:r>
              <a:rPr lang="en-US" baseline="0" dirty="0" smtClean="0"/>
              <a:t> leaders are required to get trained…  </a:t>
            </a:r>
            <a:br>
              <a:rPr lang="en-US" baseline="0" dirty="0" smtClean="0"/>
            </a:br>
            <a:r>
              <a:rPr lang="en-US" baseline="0" dirty="0" smtClean="0"/>
              <a:t>STRONGLY ENCOURAGE parents, sponsoring organization reps and other to take the training.  </a:t>
            </a:r>
          </a:p>
          <a:p>
            <a:r>
              <a:rPr lang="en-US" baseline="0" dirty="0" smtClean="0"/>
              <a:t>(especially parents who actively participate in unit events)</a:t>
            </a:r>
            <a:endParaRPr lang="en-US" dirty="0"/>
          </a:p>
        </p:txBody>
      </p:sp>
      <p:sp>
        <p:nvSpPr>
          <p:cNvPr id="4" name="Slide Number Placeholder 3"/>
          <p:cNvSpPr>
            <a:spLocks noGrp="1"/>
          </p:cNvSpPr>
          <p:nvPr>
            <p:ph type="sldNum" sz="quarter" idx="10"/>
          </p:nvPr>
        </p:nvSpPr>
        <p:spPr/>
        <p:txBody>
          <a:bodyPr/>
          <a:lstStyle/>
          <a:p>
            <a:pPr>
              <a:defRPr/>
            </a:pPr>
            <a:fld id="{5E9B225C-D36D-4E41-BB6A-7CF47BD1E6D1}" type="slidenum">
              <a:rPr lang="en-US" smtClean="0"/>
              <a:pPr>
                <a:defRPr/>
              </a:pPr>
              <a:t>7</a:t>
            </a:fld>
            <a:endParaRPr lang="en-US"/>
          </a:p>
        </p:txBody>
      </p:sp>
    </p:spTree>
    <p:extLst>
      <p:ext uri="{BB962C8B-B14F-4D97-AF65-F5344CB8AC3E}">
        <p14:creationId xmlns:p14="http://schemas.microsoft.com/office/powerpoint/2010/main" val="412982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Part</a:t>
            </a:r>
            <a:r>
              <a:rPr lang="en-US" baseline="0" dirty="0" smtClean="0"/>
              <a:t> of </a:t>
            </a:r>
            <a:r>
              <a:rPr lang="en-US" dirty="0" smtClean="0"/>
              <a:t>The Annual Commissioner Service Plan  (Chapter 6 – 33621 </a:t>
            </a:r>
            <a:r>
              <a:rPr lang="en-US" dirty="0" err="1" smtClean="0"/>
              <a:t>Fieldbook</a:t>
            </a:r>
            <a:r>
              <a:rPr lang="en-US" dirty="0" smtClean="0"/>
              <a:t>)</a:t>
            </a:r>
          </a:p>
        </p:txBody>
      </p:sp>
    </p:spTree>
    <p:extLst>
      <p:ext uri="{BB962C8B-B14F-4D97-AF65-F5344CB8AC3E}">
        <p14:creationId xmlns:p14="http://schemas.microsoft.com/office/powerpoint/2010/main" val="301595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t>Leadership Requirements</a:t>
            </a:r>
          </a:p>
          <a:p>
            <a:r>
              <a:rPr lang="en-US" dirty="0" smtClean="0"/>
              <a:t>The applicant must possess the moral, educational, and emotional qualities that the Boy Scouts of America deems necessary to afford positive leadership to youth. The applicant must also be the correct age, subscribe to the precepts of the Declaration of Religious Principle, and abide by the Scout Oath or Promise, and the Scout Law.</a:t>
            </a:r>
          </a:p>
          <a:p>
            <a:endParaRPr lang="en-US" dirty="0" smtClean="0"/>
          </a:p>
          <a:p>
            <a:r>
              <a:rPr lang="en-US" dirty="0" smtClean="0"/>
              <a:t>Following approval by the unit committee chairman, </a:t>
            </a:r>
            <a:r>
              <a:rPr lang="en-US" b="1" dirty="0" smtClean="0"/>
              <a:t>all other adult unit members must be approved by the head of the chartered </a:t>
            </a:r>
          </a:p>
          <a:p>
            <a:r>
              <a:rPr lang="en-US" b="1" dirty="0" smtClean="0"/>
              <a:t>organization or the chartered organization representative.</a:t>
            </a:r>
          </a:p>
        </p:txBody>
      </p:sp>
    </p:spTree>
    <p:extLst>
      <p:ext uri="{BB962C8B-B14F-4D97-AF65-F5344CB8AC3E}">
        <p14:creationId xmlns:p14="http://schemas.microsoft.com/office/powerpoint/2010/main" val="100683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825F1BDF-F545-46E3-9815-0F4C8B72AC0C}" type="datetimeFigureOut">
              <a:rPr lang="en-US"/>
              <a:pPr>
                <a:defRPr/>
              </a:pPr>
              <a:t>12/15/2014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C2E616D-F7E5-4575-B6CF-F25EC179BF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E4C34C1-7219-4F06-917D-5746B68688D7}" type="datetimeFigureOut">
              <a:rPr lang="en-US"/>
              <a:pPr>
                <a:defRPr/>
              </a:pPr>
              <a:t>12/15/2014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1FFB103-DFD6-45B0-AB29-7D9A00DE79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87ECBD9-8093-43EE-A53E-202ED8385330}" type="datetimeFigureOut">
              <a:rPr lang="en-US"/>
              <a:pPr>
                <a:defRPr/>
              </a:pPr>
              <a:t>12/15/2014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680BD9D-3873-4329-9941-0C03DD4F94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pPr>
                <a:defRPr/>
              </a:pPr>
              <a:t>12/15/2014</a:t>
            </a:fld>
            <a:endParaRPr lang="en-US"/>
          </a:p>
        </p:txBody>
      </p:sp>
      <p:sp>
        <p:nvSpPr>
          <p:cNvPr id="11" name="Footer Placeholder 5"/>
          <p:cNvSpPr>
            <a:spLocks noGrp="1"/>
          </p:cNvSpPr>
          <p:nvPr>
            <p:ph type="ftr" sz="quarter" idx="11"/>
          </p:nvPr>
        </p:nvSpPr>
        <p:spPr/>
        <p:txBody>
          <a:bodyPr/>
          <a:lstStyle>
            <a:lvl1pPr>
              <a:defRPr/>
            </a:lvl1pPr>
            <a:extLst/>
          </a:lstStyle>
          <a:p>
            <a:pPr>
              <a:defRPr/>
            </a:pPr>
            <a:endParaRPr lang="en-US"/>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Freeform 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Right Triangle 4"/>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extLst/>
          </a:lstStyle>
          <a:p>
            <a:pPr>
              <a:defRPr/>
            </a:pPr>
            <a:fld id="{0047DDFC-66B2-49A4-8861-602A37A5A8F5}" type="datetimeFigureOut">
              <a:rPr lang="en-US"/>
              <a:pPr>
                <a:defRPr/>
              </a:pPr>
              <a:t>12/15/2014</a:t>
            </a:fld>
            <a:endParaRPr lang="en-US"/>
          </a:p>
        </p:txBody>
      </p:sp>
      <p:sp>
        <p:nvSpPr>
          <p:cNvPr id="9" name="Footer Placeholder 3"/>
          <p:cNvSpPr>
            <a:spLocks noGrp="1"/>
          </p:cNvSpPr>
          <p:nvPr>
            <p:ph type="ftr" sz="quarter" idx="11"/>
          </p:nvPr>
        </p:nvSpPr>
        <p:spPr/>
        <p:txBody>
          <a:bodyPr/>
          <a:lstStyle>
            <a:lvl1pPr>
              <a:defRPr/>
            </a:lvl1pPr>
            <a:extLst/>
          </a:lstStyle>
          <a:p>
            <a:pPr>
              <a:defRPr/>
            </a:pPr>
            <a:endParaRPr lang="en-US"/>
          </a:p>
        </p:txBody>
      </p:sp>
      <p:sp>
        <p:nvSpPr>
          <p:cNvPr id="10" name="Slide Number Placeholder 4"/>
          <p:cNvSpPr>
            <a:spLocks noGrp="1"/>
          </p:cNvSpPr>
          <p:nvPr>
            <p:ph type="sldNum" sz="quarter" idx="12"/>
          </p:nvPr>
        </p:nvSpPr>
        <p:spPr/>
        <p:txBody>
          <a:bodyPr/>
          <a:lstStyle>
            <a:lvl1pPr>
              <a:defRPr/>
            </a:lvl1pPr>
            <a:extLst/>
          </a:lstStyle>
          <a:p>
            <a:pPr>
              <a:defRPr/>
            </a:pPr>
            <a:fld id="{CB6A3EE8-9B15-4738-9A18-D6E9B3261B7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E22C014-B68E-404A-B449-E27A89DBB84C}" type="datetimeFigureOut">
              <a:rPr lang="en-US"/>
              <a:pPr>
                <a:defRPr/>
              </a:pPr>
              <a:t>12/15/2014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908FFE5-8F1B-4484-A16C-D9884CA3943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65125" indent="-255588">
              <a:buClrTx/>
              <a:buSzPct val="100000"/>
              <a:buFont typeface="Lucida Sans Unicode" panose="020B0602030504020204"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pPr>
                <a:defRPr/>
              </a:pPr>
              <a:t>12/15/2014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8501BE9B-2E51-4CC9-A42F-6A53A88705EB}" type="datetimeFigureOut">
              <a:rPr lang="en-US"/>
              <a:pPr>
                <a:defRPr/>
              </a:pPr>
              <a:t>12/15/2014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DFA819-6AFB-45AD-A164-926AED5766E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marL="365125" indent="-255588">
              <a:buClrTx/>
              <a:buSzPct val="100000"/>
              <a:buFont typeface="Lucida Sans Unicode" panose="020B0602030504020204"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1138"/>
            <a:ext cx="4038600" cy="4525962"/>
          </a:xfrm>
        </p:spPr>
        <p:txBody>
          <a:bodyPr/>
          <a:lstStyle>
            <a:lvl1pPr marL="365125" indent="-255588">
              <a:buClrTx/>
              <a:buSzPct val="100000"/>
              <a:buFont typeface="Lucida Sans Unicode" panose="020B0602030504020204"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9630D883-DFAE-4B0B-8500-B0DA6FF7A6C8}" type="datetimeFigureOut">
              <a:rPr lang="en-US"/>
              <a:pPr>
                <a:defRPr/>
              </a:pPr>
              <a:t>12/15/2014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4AC8F91-E415-4966-B92A-74507B32773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332EC319-9E63-4537-A41E-603BD3E5691D}" type="datetimeFigureOut">
              <a:rPr lang="en-US"/>
              <a:pPr>
                <a:defRPr/>
              </a:pPr>
              <a:t>12/15/2014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50801F6-7DCE-4874-ABFB-2669C5BAF96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08823D61-47F0-4766-B124-25E36A3CC94A}" type="datetimeFigureOut">
              <a:rPr lang="en-US"/>
              <a:pPr>
                <a:defRPr/>
              </a:pPr>
              <a:t>12/15/2014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A12A9818-E41A-43F0-BB57-68C80E82804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E9CECA6-7F50-4BB5-A28C-3D3B345330B1}" type="datetimeFigureOut">
              <a:rPr lang="en-US"/>
              <a:pPr>
                <a:defRPr/>
              </a:pPr>
              <a:t>12/15/2014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07D17FF9-AA37-43A8-92B0-CEFB14AF37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7EC1A212-A69E-49AC-BEBB-82758568DB4C}" type="datetimeFigureOut">
              <a:rPr lang="en-US"/>
              <a:pPr>
                <a:defRPr/>
              </a:pPr>
              <a:t>12/15/2014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A63222F-87CF-4446-A025-6B7F3F2221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C4C666A-84A9-4FB0-8874-F28C144BB7CA}" type="datetimeFigureOut">
              <a:rPr lang="en-US"/>
              <a:pPr>
                <a:defRPr/>
              </a:pPr>
              <a:t>12/15/2014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B1840BA-77B9-4455-970A-E9B6A74BD7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pPr>
                <a:defRPr/>
              </a:pPr>
              <a:t>12/15/2014</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iming>
    <p:tnLst>
      <p:par>
        <p:cTn id="1" dur="indefinite" restart="never" nodeType="tmRoot"/>
      </p:par>
    </p:tnLst>
  </p:timing>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Tx/>
        <a:buSzPct val="110000"/>
        <a:buFont typeface="Lucida Sans Unicode" panose="020B0602030504020204" pitchFamily="34" charset="0"/>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pPr>
                <a:defRPr/>
              </a:pPr>
              <a:t>12/15/2014</a:t>
            </a:fld>
            <a:endParaRPr lang="en-US"/>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hyperlink" Target="http://scouting.org/Training/YouthProtection/bully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3750" t="8000" r="21250" b="1600"/>
          <a:stretch>
            <a:fillRect/>
          </a:stretch>
        </p:blipFill>
        <p:spPr bwMode="auto">
          <a:xfrm>
            <a:off x="2438400" y="533400"/>
            <a:ext cx="4213254" cy="5410200"/>
          </a:xfrm>
          <a:prstGeom prst="rect">
            <a:avLst/>
          </a:prstGeom>
          <a:noFill/>
          <a:ln w="762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Inform/Educate About Reporting  Responsibility</a:t>
            </a:r>
            <a:endParaRPr lang="en-US" sz="3200" b="1" dirty="0">
              <a:solidFill>
                <a:schemeClr val="hlink"/>
              </a:solidFill>
              <a:effectLst>
                <a:outerShdw blurRad="38100" dist="38100" dir="2700000" algn="tl">
                  <a:srgbClr val="C0C0C0"/>
                </a:outerShdw>
              </a:effectLst>
            </a:endParaRPr>
          </a:p>
          <a:p>
            <a:r>
              <a:rPr lang="en-US" sz="3200" dirty="0" smtClean="0"/>
              <a:t>IMMEDIATE reporting</a:t>
            </a:r>
          </a:p>
          <a:p>
            <a:r>
              <a:rPr lang="en-US" sz="3200" dirty="0" smtClean="0"/>
              <a:t>Seek guidance as necessary</a:t>
            </a:r>
          </a:p>
          <a:p>
            <a:r>
              <a:rPr lang="en-US" sz="3200" dirty="0" smtClean="0"/>
              <a:t>Be careful!</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953000"/>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Basic Information Needed</a:t>
            </a:r>
            <a:endParaRPr lang="en-US" sz="3200" b="1" dirty="0">
              <a:solidFill>
                <a:schemeClr val="hlink"/>
              </a:solidFill>
              <a:effectLst>
                <a:outerShdw blurRad="38100" dist="38100" dir="2700000" algn="tl">
                  <a:srgbClr val="C0C0C0"/>
                </a:outerShdw>
              </a:effectLst>
            </a:endParaRPr>
          </a:p>
          <a:p>
            <a:r>
              <a:rPr lang="en-US" sz="2800" dirty="0" smtClean="0"/>
              <a:t>Who is involved?</a:t>
            </a:r>
          </a:p>
          <a:p>
            <a:r>
              <a:rPr lang="en-US" sz="2800" dirty="0" smtClean="0"/>
              <a:t>What happened?</a:t>
            </a:r>
          </a:p>
          <a:p>
            <a:r>
              <a:rPr lang="en-US" sz="2800" dirty="0" smtClean="0"/>
              <a:t>Where did it occur?</a:t>
            </a:r>
          </a:p>
          <a:p>
            <a:r>
              <a:rPr lang="en-US" sz="2800" dirty="0" smtClean="0"/>
              <a:t>Are there witnesses or others with info?</a:t>
            </a:r>
          </a:p>
          <a:p>
            <a:r>
              <a:rPr lang="en-US" sz="2800" dirty="0" smtClean="0"/>
              <a:t>How did you come to know of the violation?</a:t>
            </a:r>
          </a:p>
          <a:p>
            <a:r>
              <a:rPr lang="en-US" sz="2800" dirty="0" smtClean="0"/>
              <a:t>What did you do about it?</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Promote Use of YP Tools</a:t>
            </a:r>
            <a:endParaRPr lang="en-US" sz="3200" b="1" dirty="0">
              <a:solidFill>
                <a:schemeClr val="hlink"/>
              </a:solidFill>
              <a:effectLst>
                <a:outerShdw blurRad="38100" dist="38100" dir="2700000" algn="tl">
                  <a:srgbClr val="C0C0C0"/>
                </a:outerShdw>
              </a:effectLst>
            </a:endParaRPr>
          </a:p>
          <a:p>
            <a:r>
              <a:rPr lang="en-US" sz="3200" dirty="0" smtClean="0"/>
              <a:t>On line training Sessions</a:t>
            </a:r>
          </a:p>
          <a:p>
            <a:pPr lvl="1"/>
            <a:r>
              <a:rPr lang="en-US" sz="2800" dirty="0" smtClean="0"/>
              <a:t>Two levels.</a:t>
            </a:r>
          </a:p>
          <a:p>
            <a:r>
              <a:rPr lang="en-US" sz="3200" dirty="0" smtClean="0"/>
              <a:t>Videos</a:t>
            </a:r>
          </a:p>
          <a:p>
            <a:pPr lvl="1"/>
            <a:r>
              <a:rPr lang="en-US" sz="2800" dirty="0" smtClean="0"/>
              <a:t>Time to Tell</a:t>
            </a:r>
          </a:p>
          <a:p>
            <a:pPr lvl="1"/>
            <a:r>
              <a:rPr lang="en-US" sz="2800" dirty="0" smtClean="0"/>
              <a:t>It Happened To Me</a:t>
            </a:r>
          </a:p>
          <a:p>
            <a:pPr lvl="1"/>
            <a:r>
              <a:rPr lang="en-US" sz="2800" dirty="0" smtClean="0"/>
              <a:t>Personal Safety Awareness</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None/>
            </a:pPr>
            <a:r>
              <a:rPr lang="en-US" sz="3600" b="1" dirty="0" smtClean="0">
                <a:solidFill>
                  <a:schemeClr val="hlink"/>
                </a:solidFill>
                <a:effectLst>
                  <a:outerShdw blurRad="38100" dist="38100" dir="2700000" algn="tl">
                    <a:srgbClr val="C0C0C0"/>
                  </a:outerShdw>
                </a:effectLst>
              </a:rPr>
              <a:t>Explain use of YP inserts</a:t>
            </a:r>
          </a:p>
          <a:p>
            <a:r>
              <a:rPr lang="en-US" sz="3200" dirty="0" smtClean="0"/>
              <a:t>Teach unit leaders how</a:t>
            </a:r>
            <a:br>
              <a:rPr lang="en-US" sz="3200" dirty="0" smtClean="0"/>
            </a:br>
            <a:r>
              <a:rPr lang="en-US" sz="3200" dirty="0" smtClean="0"/>
              <a:t>boy and parent use inserts</a:t>
            </a:r>
            <a:endParaRPr lang="en-US" sz="2800" dirty="0" smtClean="0"/>
          </a:p>
          <a:p>
            <a:r>
              <a:rPr lang="en-US" sz="3200" dirty="0" smtClean="0"/>
              <a:t>Make sure material is</a:t>
            </a:r>
            <a:br>
              <a:rPr lang="en-US" sz="3200" dirty="0" smtClean="0"/>
            </a:br>
            <a:r>
              <a:rPr lang="en-US" sz="3200" dirty="0" smtClean="0"/>
              <a:t>reviewed during the SM</a:t>
            </a:r>
            <a:br>
              <a:rPr lang="en-US" sz="3200" dirty="0" smtClean="0"/>
            </a:br>
            <a:r>
              <a:rPr lang="en-US" sz="3200" dirty="0" smtClean="0"/>
              <a:t>Conference when boy </a:t>
            </a:r>
            <a:br>
              <a:rPr lang="en-US" sz="3200" dirty="0" smtClean="0"/>
            </a:br>
            <a:r>
              <a:rPr lang="en-US" sz="3200" dirty="0" smtClean="0"/>
              <a:t>joins Troop</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2050" name="Picture 2"/>
          <p:cNvPicPr>
            <a:picLocks noChangeAspect="1" noChangeArrowheads="1"/>
          </p:cNvPicPr>
          <p:nvPr/>
        </p:nvPicPr>
        <p:blipFill>
          <a:blip r:embed="rId4" cstate="print"/>
          <a:srcRect l="30000" t="8000" r="27500" b="1600"/>
          <a:stretch>
            <a:fillRect/>
          </a:stretch>
        </p:blipFill>
        <p:spPr bwMode="auto">
          <a:xfrm>
            <a:off x="6553200" y="2819400"/>
            <a:ext cx="2292743"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304800" y="2133600"/>
            <a:ext cx="8839200" cy="914400"/>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Make Sure Units have  Latest Version!</a:t>
            </a:r>
            <a:endParaRPr lang="en-US" sz="3200" b="1" dirty="0">
              <a:solidFill>
                <a:schemeClr val="hlink"/>
              </a:solidFill>
              <a:effectLst>
                <a:outerShdw blurRad="38100" dist="38100" dir="2700000" algn="tl">
                  <a:srgbClr val="C0C0C0"/>
                </a:outerShdw>
              </a:effectLst>
            </a:endParaRP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4" descr="It Happened To Me.jpg"/>
          <p:cNvPicPr>
            <a:picLocks noChangeAspect="1"/>
          </p:cNvPicPr>
          <p:nvPr/>
        </p:nvPicPr>
        <p:blipFill>
          <a:blip r:embed="rId4" cstate="print"/>
          <a:stretch>
            <a:fillRect/>
          </a:stretch>
        </p:blipFill>
        <p:spPr>
          <a:xfrm>
            <a:off x="1066800" y="2971800"/>
            <a:ext cx="1913001" cy="2743200"/>
          </a:xfrm>
          <a:prstGeom prst="rect">
            <a:avLst/>
          </a:prstGeom>
        </p:spPr>
      </p:pic>
      <p:pic>
        <p:nvPicPr>
          <p:cNvPr id="6" name="Picture 5" descr="Personal Safety Awareness.jpg"/>
          <p:cNvPicPr>
            <a:picLocks noChangeAspect="1"/>
          </p:cNvPicPr>
          <p:nvPr/>
        </p:nvPicPr>
        <p:blipFill>
          <a:blip r:embed="rId5" cstate="print"/>
          <a:srcRect t="2778" r="4149" b="926"/>
          <a:stretch>
            <a:fillRect/>
          </a:stretch>
        </p:blipFill>
        <p:spPr>
          <a:xfrm>
            <a:off x="6172200" y="2971800"/>
            <a:ext cx="1899138" cy="2743200"/>
          </a:xfrm>
          <a:prstGeom prst="rect">
            <a:avLst/>
          </a:prstGeom>
        </p:spPr>
      </p:pic>
      <p:pic>
        <p:nvPicPr>
          <p:cNvPr id="7" name="Picture 6" descr="A Time To Tell.jpg"/>
          <p:cNvPicPr>
            <a:picLocks noChangeAspect="1"/>
          </p:cNvPicPr>
          <p:nvPr/>
        </p:nvPicPr>
        <p:blipFill>
          <a:blip r:embed="rId6" cstate="print"/>
          <a:stretch>
            <a:fillRect/>
          </a:stretch>
        </p:blipFill>
        <p:spPr>
          <a:xfrm>
            <a:off x="3616118" y="2971800"/>
            <a:ext cx="1911764" cy="2743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Promote Use of YP Tools</a:t>
            </a:r>
            <a:endParaRPr lang="en-US" sz="3200" b="1" dirty="0">
              <a:solidFill>
                <a:schemeClr val="hlink"/>
              </a:solidFill>
              <a:effectLst>
                <a:outerShdw blurRad="38100" dist="38100" dir="2700000" algn="tl">
                  <a:srgbClr val="C0C0C0"/>
                </a:outerShdw>
              </a:effectLst>
            </a:endParaRPr>
          </a:p>
          <a:p>
            <a:r>
              <a:rPr lang="en-US" sz="3200" dirty="0" smtClean="0"/>
              <a:t>Cyber Chip</a:t>
            </a:r>
          </a:p>
          <a:p>
            <a:pPr lvl="1"/>
            <a:r>
              <a:rPr lang="en-US" sz="2800" dirty="0" smtClean="0"/>
              <a:t>Youth should carry like </a:t>
            </a:r>
            <a:r>
              <a:rPr lang="en-US" sz="2800" dirty="0" err="1" smtClean="0"/>
              <a:t>Totin</a:t>
            </a:r>
            <a:r>
              <a:rPr lang="en-US" sz="2800" dirty="0" smtClean="0"/>
              <a:t>’ Chip, etc.</a:t>
            </a:r>
          </a:p>
          <a:p>
            <a:pPr lvl="1"/>
            <a:r>
              <a:rPr lang="en-US" sz="2800" dirty="0" smtClean="0"/>
              <a:t>www.scouting.org/CyberChip</a:t>
            </a:r>
          </a:p>
          <a:p>
            <a:pPr lvl="1"/>
            <a:r>
              <a:rPr lang="en-US" sz="2800" dirty="0" smtClean="0"/>
              <a:t>Card &amp; Patches available</a:t>
            </a:r>
          </a:p>
          <a:p>
            <a:pPr lvl="1"/>
            <a:r>
              <a:rPr lang="en-US" sz="2800" dirty="0" smtClean="0"/>
              <a:t>June is Internet Safety Month</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4" descr="cyber-chip.jpg"/>
          <p:cNvPicPr>
            <a:picLocks noChangeAspect="1"/>
          </p:cNvPicPr>
          <p:nvPr/>
        </p:nvPicPr>
        <p:blipFill>
          <a:blip r:embed="rId4" cstate="print"/>
          <a:stretch>
            <a:fillRect/>
          </a:stretch>
        </p:blipFill>
        <p:spPr>
          <a:xfrm>
            <a:off x="6871499" y="3962400"/>
            <a:ext cx="1662901" cy="2590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Promote </a:t>
            </a:r>
            <a:r>
              <a:rPr lang="en-US" sz="3600" b="1" dirty="0" smtClean="0">
                <a:solidFill>
                  <a:schemeClr val="hlink"/>
                </a:solidFill>
                <a:effectLst>
                  <a:outerShdw blurRad="38100" dist="38100" dir="2700000" algn="tl">
                    <a:srgbClr val="C0C0C0"/>
                  </a:outerShdw>
                </a:effectLst>
              </a:rPr>
              <a:t>Bullying Awareness</a:t>
            </a:r>
            <a:endParaRPr lang="en-US" sz="3200" b="1" dirty="0">
              <a:solidFill>
                <a:schemeClr val="hlink"/>
              </a:solidFill>
              <a:effectLst>
                <a:outerShdw blurRad="38100" dist="38100" dir="2700000" algn="tl">
                  <a:srgbClr val="C0C0C0"/>
                </a:outerShdw>
              </a:effectLst>
            </a:endParaRPr>
          </a:p>
          <a:p>
            <a:r>
              <a:rPr lang="en-US" sz="3200" dirty="0" smtClean="0"/>
              <a:t>Information</a:t>
            </a:r>
            <a:endParaRPr lang="en-US" sz="3200" dirty="0" smtClean="0"/>
          </a:p>
          <a:p>
            <a:pPr lvl="1"/>
            <a:r>
              <a:rPr lang="en-US" sz="2800" dirty="0">
                <a:hlinkClick r:id="rId3"/>
              </a:rPr>
              <a:t>http</a:t>
            </a:r>
            <a:r>
              <a:rPr lang="en-US" sz="2800" dirty="0" smtClean="0">
                <a:hlinkClick r:id="rId3"/>
              </a:rPr>
              <a:t>://scouting.org/Training/YouthProtection/bullying</a:t>
            </a:r>
            <a:endParaRPr lang="en-US" sz="2800" dirty="0" smtClean="0"/>
          </a:p>
          <a:p>
            <a:pPr lvl="1"/>
            <a:r>
              <a:rPr lang="en-US" sz="2800" dirty="0" smtClean="0"/>
              <a:t>October </a:t>
            </a:r>
            <a:r>
              <a:rPr lang="en-US" sz="2800" dirty="0" smtClean="0"/>
              <a:t>is </a:t>
            </a:r>
            <a:r>
              <a:rPr lang="en-US" sz="2800" dirty="0" smtClean="0"/>
              <a:t>Bullying Prevention Month</a:t>
            </a:r>
            <a:endParaRPr lang="en-US" sz="2800" dirty="0" smtClean="0"/>
          </a:p>
        </p:txBody>
      </p:sp>
      <p:pic>
        <p:nvPicPr>
          <p:cNvPr id="123909" name="Picture 5" descr="Wreath_sITE"/>
          <p:cNvPicPr>
            <a:picLocks noChangeAspect="1" noChangeArrowheads="1"/>
          </p:cNvPicPr>
          <p:nvPr/>
        </p:nvPicPr>
        <p:blipFill>
          <a:blip r:embed="rId4" cstate="print"/>
          <a:srcRect/>
          <a:stretch>
            <a:fillRect/>
          </a:stretch>
        </p:blipFill>
        <p:spPr bwMode="auto">
          <a:xfrm>
            <a:off x="7924800" y="304800"/>
            <a:ext cx="906463" cy="914400"/>
          </a:xfrm>
          <a:prstGeom prst="rect">
            <a:avLst/>
          </a:prstGeom>
          <a:noFill/>
        </p:spPr>
      </p:pic>
      <p:pic>
        <p:nvPicPr>
          <p:cNvPr id="7" name="Picture 6" descr="bully.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5791200" y="4863774"/>
            <a:ext cx="2971800" cy="1689426"/>
          </a:xfrm>
          <a:prstGeom prst="rect">
            <a:avLst/>
          </a:prstGeom>
        </p:spPr>
      </p:pic>
    </p:spTree>
    <p:extLst>
      <p:ext uri="{BB962C8B-B14F-4D97-AF65-F5344CB8AC3E}">
        <p14:creationId xmlns:p14="http://schemas.microsoft.com/office/powerpoint/2010/main" val="407057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lgn="ctr">
              <a:buFont typeface="Wingdings 3" pitchFamily="18" charset="2"/>
              <a:buNone/>
            </a:pPr>
            <a:r>
              <a:rPr lang="en-US" sz="5400" b="1" dirty="0" smtClean="0">
                <a:solidFill>
                  <a:schemeClr val="hlink"/>
                </a:solidFill>
                <a:effectLst>
                  <a:outerShdw blurRad="38100" dist="38100" dir="2700000" algn="tl">
                    <a:srgbClr val="C0C0C0"/>
                  </a:outerShdw>
                </a:effectLst>
              </a:rPr>
              <a:t>Questions?</a:t>
            </a:r>
            <a:endParaRPr lang="en-US" sz="4800" b="1" dirty="0">
              <a:solidFill>
                <a:schemeClr val="hlink"/>
              </a:solidFill>
              <a:effectLst>
                <a:outerShdw blurRad="38100" dist="38100" dir="2700000" algn="tl">
                  <a:srgbClr val="C0C0C0"/>
                </a:outerShdw>
              </a:effectLst>
            </a:endParaRP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6" name="Picture 5" descr="YPT Patch.JPG"/>
          <p:cNvPicPr>
            <a:picLocks noChangeAspect="1"/>
          </p:cNvPicPr>
          <p:nvPr/>
        </p:nvPicPr>
        <p:blipFill>
          <a:blip r:embed="rId4" cstate="print"/>
          <a:stretch>
            <a:fillRect/>
          </a:stretch>
        </p:blipFill>
        <p:spPr>
          <a:xfrm>
            <a:off x="3211830" y="3281203"/>
            <a:ext cx="2720340" cy="273859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838200" y="762000"/>
            <a:ext cx="7678738"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1563687" y="3313113"/>
            <a:ext cx="6589713" cy="1944687"/>
          </a:xfrm>
        </p:spPr>
        <p:txBody>
          <a:bodyPr/>
          <a:lstStyle/>
          <a:p>
            <a:pPr marL="0" indent="0" algn="r" eaLnBrk="1" hangingPunct="1">
              <a:buFont typeface="Wingdings 3" pitchFamily="18" charset="2"/>
              <a:buNone/>
            </a:pPr>
            <a:r>
              <a:rPr lang="en-US" sz="4000" dirty="0" smtClean="0">
                <a:latin typeface="Lucida Sans Unicode" pitchFamily="34" charset="0"/>
              </a:rPr>
              <a:t>The Commissioner Role with Youth Protection</a:t>
            </a:r>
          </a:p>
        </p:txBody>
      </p:sp>
      <p:sp>
        <p:nvSpPr>
          <p:cNvPr id="15365" name="Text Placeholder 2"/>
          <p:cNvSpPr>
            <a:spLocks/>
          </p:cNvSpPr>
          <p:nvPr/>
        </p:nvSpPr>
        <p:spPr bwMode="auto">
          <a:xfrm>
            <a:off x="1066800" y="1143000"/>
            <a:ext cx="7010400" cy="1600200"/>
          </a:xfrm>
          <a:prstGeom prst="rect">
            <a:avLst/>
          </a:prstGeom>
          <a:noFill/>
          <a:ln w="9525">
            <a:noFill/>
            <a:miter lim="800000"/>
            <a:headEnd/>
            <a:tailEnd/>
          </a:ln>
        </p:spPr>
        <p:txBody>
          <a:bodyPr/>
          <a:lstStyle/>
          <a:p>
            <a:pPr algn="r">
              <a:spcBef>
                <a:spcPts val="400"/>
              </a:spcBef>
              <a:buClr>
                <a:schemeClr val="accent1"/>
              </a:buClr>
              <a:buSzPct val="68000"/>
              <a:buFont typeface="Wingdings 3" pitchFamily="18" charset="2"/>
              <a:buNone/>
            </a:pPr>
            <a:r>
              <a:rPr lang="en-US" sz="5400" b="1" dirty="0" smtClean="0">
                <a:solidFill>
                  <a:schemeClr val="accent1"/>
                </a:solidFill>
                <a:effectLst>
                  <a:outerShdw blurRad="38100" dist="38100" dir="2700000" algn="tl">
                    <a:srgbClr val="FFFFFF"/>
                  </a:outerShdw>
                </a:effectLst>
                <a:latin typeface="Lucida Sans Unicode" pitchFamily="34" charset="0"/>
              </a:rPr>
              <a:t>JACK BOYDE</a:t>
            </a:r>
          </a:p>
          <a:p>
            <a:pPr algn="r">
              <a:spcBef>
                <a:spcPts val="400"/>
              </a:spcBef>
              <a:buClr>
                <a:schemeClr val="accent1"/>
              </a:buClr>
              <a:buSzPct val="68000"/>
              <a:buFont typeface="Wingdings 3" pitchFamily="18" charset="2"/>
              <a:buNone/>
            </a:pPr>
            <a:r>
              <a:rPr lang="en-US" sz="4000" dirty="0" smtClean="0">
                <a:solidFill>
                  <a:schemeClr val="tx2"/>
                </a:solidFill>
                <a:latin typeface="Lucida Sans Unicode" pitchFamily="34" charset="0"/>
              </a:rPr>
              <a:t>District Commissioner</a:t>
            </a:r>
            <a:endParaRPr lang="en-US" sz="4000" dirty="0">
              <a:solidFill>
                <a:schemeClr val="tx2"/>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thProtection_4K.eps"/>
          <p:cNvPicPr>
            <a:picLocks noChangeAspect="1"/>
          </p:cNvPicPr>
          <p:nvPr/>
        </p:nvPicPr>
        <p:blipFill>
          <a:blip r:embed="rId3" cstate="print"/>
          <a:stretch>
            <a:fillRect/>
          </a:stretch>
        </p:blipFill>
        <p:spPr>
          <a:xfrm>
            <a:off x="1752600" y="533400"/>
            <a:ext cx="5562600" cy="55626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to Help:</a:t>
            </a:r>
            <a:endParaRPr lang="en-US" sz="3200" b="1" dirty="0">
              <a:solidFill>
                <a:schemeClr val="hlink"/>
              </a:solidFill>
              <a:effectLst>
                <a:outerShdw blurRad="38100" dist="38100" dir="2700000" algn="tl">
                  <a:srgbClr val="C0C0C0"/>
                </a:outerShdw>
              </a:effectLst>
            </a:endParaRPr>
          </a:p>
          <a:p>
            <a:r>
              <a:rPr lang="en-US" sz="3200" dirty="0" smtClean="0"/>
              <a:t>Monitor status of YPT leaders</a:t>
            </a:r>
          </a:p>
          <a:p>
            <a:r>
              <a:rPr lang="en-US" sz="3200" dirty="0" smtClean="0"/>
              <a:t>Annual Youth Protection Visit</a:t>
            </a:r>
            <a:endParaRPr lang="en-US" sz="3200" dirty="0"/>
          </a:p>
          <a:p>
            <a:r>
              <a:rPr lang="en-US" sz="3200" dirty="0" smtClean="0"/>
              <a:t>Assist with Leader Selection Process</a:t>
            </a:r>
            <a:endParaRPr lang="en-US" sz="3200" dirty="0"/>
          </a:p>
          <a:p>
            <a:r>
              <a:rPr lang="en-US" sz="3200" dirty="0" smtClean="0"/>
              <a:t>Inform leaders of reporting responsibility</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to Help:</a:t>
            </a:r>
            <a:endParaRPr lang="en-US" sz="3200" b="1" dirty="0">
              <a:solidFill>
                <a:schemeClr val="hlink"/>
              </a:solidFill>
              <a:effectLst>
                <a:outerShdw blurRad="38100" dist="38100" dir="2700000" algn="tl">
                  <a:srgbClr val="C0C0C0"/>
                </a:outerShdw>
              </a:effectLst>
            </a:endParaRPr>
          </a:p>
          <a:p>
            <a:r>
              <a:rPr lang="en-US" sz="3200" dirty="0" smtClean="0"/>
              <a:t>Promote use of YP tools</a:t>
            </a:r>
          </a:p>
          <a:p>
            <a:r>
              <a:rPr lang="en-US" sz="3200" dirty="0" smtClean="0"/>
              <a:t>Encourage participation in YP month</a:t>
            </a:r>
          </a:p>
          <a:p>
            <a:r>
              <a:rPr lang="en-US" sz="3200" dirty="0" smtClean="0"/>
              <a:t>Explain use of YP inserts</a:t>
            </a:r>
          </a:p>
          <a:p>
            <a:r>
              <a:rPr lang="en-US" sz="3200" dirty="0" smtClean="0"/>
              <a:t>Keep current on rules &amp; tools</a:t>
            </a:r>
            <a:endParaRPr lang="en-US" sz="32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4582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Monitor Status of YP-trained leaders</a:t>
            </a:r>
            <a:endParaRPr lang="en-US" sz="3200" b="1" dirty="0">
              <a:solidFill>
                <a:schemeClr val="hlink"/>
              </a:solidFill>
              <a:effectLst>
                <a:outerShdw blurRad="38100" dist="38100" dir="2700000" algn="tl">
                  <a:srgbClr val="C0C0C0"/>
                </a:outerShdw>
              </a:effectLst>
            </a:endParaRPr>
          </a:p>
          <a:p>
            <a:r>
              <a:rPr lang="en-US" sz="3200" dirty="0" smtClean="0"/>
              <a:t>Remind unit leaders/committee chairs of the requirement</a:t>
            </a:r>
          </a:p>
          <a:p>
            <a:r>
              <a:rPr lang="en-US" sz="3200" dirty="0" smtClean="0"/>
              <a:t>Must be renewed every two years</a:t>
            </a:r>
            <a:endParaRPr lang="en-US" sz="3200" dirty="0"/>
          </a:p>
          <a:p>
            <a:r>
              <a:rPr lang="en-US" sz="3200" dirty="0" smtClean="0"/>
              <a:t>Online tools available to check training status</a:t>
            </a:r>
            <a:endParaRPr lang="en-US" sz="32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thProtection.jpg"/>
          <p:cNvPicPr>
            <a:picLocks noChangeAspect="1"/>
          </p:cNvPicPr>
          <p:nvPr/>
        </p:nvPicPr>
        <p:blipFill>
          <a:blip r:embed="rId3" cstate="print"/>
          <a:stretch>
            <a:fillRect/>
          </a:stretch>
        </p:blipFill>
        <p:spPr>
          <a:xfrm>
            <a:off x="2362200" y="457200"/>
            <a:ext cx="4419600" cy="55686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Annual Youth Protection Visit</a:t>
            </a:r>
            <a:endParaRPr lang="en-US" sz="3200" b="1" dirty="0">
              <a:solidFill>
                <a:schemeClr val="hlink"/>
              </a:solidFill>
              <a:effectLst>
                <a:outerShdw blurRad="38100" dist="38100" dir="2700000" algn="tl">
                  <a:srgbClr val="C0C0C0"/>
                </a:outerShdw>
              </a:effectLst>
            </a:endParaRPr>
          </a:p>
          <a:p>
            <a:r>
              <a:rPr lang="en-US" sz="3200" dirty="0" smtClean="0"/>
              <a:t>Meeting of adults (unit committee)</a:t>
            </a:r>
          </a:p>
          <a:p>
            <a:r>
              <a:rPr lang="en-US" sz="3200" dirty="0" smtClean="0"/>
              <a:t>Held each fall (usually November)</a:t>
            </a:r>
            <a:endParaRPr lang="en-US" sz="3200" dirty="0"/>
          </a:p>
          <a:p>
            <a:r>
              <a:rPr lang="en-US" sz="3200" dirty="0" smtClean="0"/>
              <a:t>Review latest training tools</a:t>
            </a:r>
            <a:br>
              <a:rPr lang="en-US" sz="3200" dirty="0" smtClean="0"/>
            </a:br>
            <a:r>
              <a:rPr lang="en-US" sz="2800" dirty="0" smtClean="0"/>
              <a:t>(booklets, videos, etc.)</a:t>
            </a:r>
            <a:endParaRPr lang="en-US" sz="3200" dirty="0"/>
          </a:p>
          <a:p>
            <a:r>
              <a:rPr lang="en-US" sz="3200" dirty="0" smtClean="0"/>
              <a:t>Encourage unit to show video(s)</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274638"/>
            <a:ext cx="8229600" cy="1477962"/>
          </a:xfrm>
          <a:noFill/>
        </p:spPr>
        <p:txBody>
          <a:bodyPr>
            <a:noAutofit/>
          </a:bodyPr>
          <a:lstStyle/>
          <a:p>
            <a:r>
              <a:rPr lang="en-US" sz="4800" cap="small" dirty="0" smtClean="0"/>
              <a:t>Youth Protection </a:t>
            </a:r>
            <a:br>
              <a:rPr lang="en-US" sz="4800" cap="small" dirty="0" smtClean="0"/>
            </a:br>
            <a:r>
              <a:rPr lang="en-US" sz="4800" cap="small" dirty="0" smtClean="0"/>
              <a:t>and </a:t>
            </a:r>
            <a:r>
              <a:rPr lang="en-US" sz="4800" cap="small" dirty="0"/>
              <a:t>t</a:t>
            </a:r>
            <a:r>
              <a:rPr lang="en-US" sz="4800" cap="small" dirty="0" smtClean="0"/>
              <a:t>he Commissioner</a:t>
            </a:r>
            <a:endParaRPr lang="en-US" sz="4800" cap="small" dirty="0"/>
          </a:p>
        </p:txBody>
      </p:sp>
      <p:sp>
        <p:nvSpPr>
          <p:cNvPr id="123907" name="Rectangle 3"/>
          <p:cNvSpPr>
            <a:spLocks noGrp="1"/>
          </p:cNvSpPr>
          <p:nvPr>
            <p:ph type="body" idx="1"/>
          </p:nvPr>
        </p:nvSpPr>
        <p:spPr>
          <a:xfrm>
            <a:off x="457200" y="2133600"/>
            <a:ext cx="82296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Assist With Leader Selection</a:t>
            </a:r>
            <a:endParaRPr lang="en-US" sz="3200" b="1" dirty="0">
              <a:solidFill>
                <a:schemeClr val="hlink"/>
              </a:solidFill>
              <a:effectLst>
                <a:outerShdw blurRad="38100" dist="38100" dir="2700000" algn="tl">
                  <a:srgbClr val="C0C0C0"/>
                </a:outerShdw>
              </a:effectLst>
            </a:endParaRPr>
          </a:p>
          <a:p>
            <a:r>
              <a:rPr lang="en-US" sz="3200" dirty="0" smtClean="0"/>
              <a:t>Explain Charter Organization role</a:t>
            </a:r>
          </a:p>
          <a:p>
            <a:r>
              <a:rPr lang="en-US" sz="3200" dirty="0" smtClean="0"/>
              <a:t>Encourage active reference checks</a:t>
            </a:r>
          </a:p>
          <a:p>
            <a:r>
              <a:rPr lang="en-US" sz="3200" dirty="0" smtClean="0"/>
              <a:t>Provide telephone reference checklists</a:t>
            </a:r>
            <a:endParaRPr lang="en-US" sz="32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1353</TotalTime>
  <Words>892</Words>
  <Application>Microsoft Office PowerPoint</Application>
  <PresentationFormat>On-screen Show (4:3)</PresentationFormat>
  <Paragraphs>119</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Lucida Sans Unicode</vt:lpstr>
      <vt:lpstr>Verdana</vt:lpstr>
      <vt:lpstr>Wingdings 2</vt:lpstr>
      <vt:lpstr>Wingdings 3</vt:lpstr>
      <vt:lpstr>Concourse</vt:lpstr>
      <vt:lpstr>7_Concourse</vt:lpstr>
      <vt:lpstr>PowerPoint Presentation</vt:lpstr>
      <vt:lpstr>PowerPoint Presentation</vt:lpstr>
      <vt:lpstr>PowerPoint Presentation</vt:lpstr>
      <vt:lpstr>Youth Protection  and the Commissioner</vt:lpstr>
      <vt:lpstr>Youth Protection  and the Commissioner</vt:lpstr>
      <vt:lpstr>Youth Protection  and the Commissioner</vt:lpstr>
      <vt:lpstr>PowerPoint Presentation</vt:lpstr>
      <vt:lpstr>Youth Protection  and the Commissioner</vt:lpstr>
      <vt:lpstr>Youth Protection  and the Commissioner</vt:lpstr>
      <vt:lpstr>PowerPoint Presentation</vt:lpstr>
      <vt:lpstr>Youth Protection  and the Commissioner</vt:lpstr>
      <vt:lpstr>Youth Protection  and the Commissioner</vt:lpstr>
      <vt:lpstr>Youth Protection  and the Commissioner</vt:lpstr>
      <vt:lpstr>Youth Protection  and the Commissioner</vt:lpstr>
      <vt:lpstr>Youth Protection  and the Commissioner</vt:lpstr>
      <vt:lpstr>Youth Protection  and the Commissioner</vt:lpstr>
      <vt:lpstr>Youth Protection  and the Commissioner</vt:lpstr>
      <vt:lpstr>Youth Protection  and the Commissioner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MR Marks</cp:lastModifiedBy>
  <cp:revision>119</cp:revision>
  <dcterms:created xsi:type="dcterms:W3CDTF">2009-05-09T14:19:45Z</dcterms:created>
  <dcterms:modified xsi:type="dcterms:W3CDTF">2014-12-15T19:11:38Z</dcterms:modified>
</cp:coreProperties>
</file>